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4" r:id="rId3"/>
    <p:sldMasterId id="2147483680" r:id="rId4"/>
  </p:sldMasterIdLst>
  <p:notesMasterIdLst>
    <p:notesMasterId r:id="rId40"/>
  </p:notesMasterIdLst>
  <p:handoutMasterIdLst>
    <p:handoutMasterId r:id="rId41"/>
  </p:handoutMasterIdLst>
  <p:sldIdLst>
    <p:sldId id="274" r:id="rId5"/>
    <p:sldId id="467" r:id="rId6"/>
    <p:sldId id="276" r:id="rId7"/>
    <p:sldId id="430" r:id="rId8"/>
    <p:sldId id="353" r:id="rId9"/>
    <p:sldId id="395" r:id="rId10"/>
    <p:sldId id="431" r:id="rId11"/>
    <p:sldId id="442" r:id="rId12"/>
    <p:sldId id="465" r:id="rId13"/>
    <p:sldId id="469" r:id="rId14"/>
    <p:sldId id="444" r:id="rId15"/>
    <p:sldId id="445" r:id="rId16"/>
    <p:sldId id="397" r:id="rId17"/>
    <p:sldId id="464" r:id="rId18"/>
    <p:sldId id="463" r:id="rId19"/>
    <p:sldId id="473" r:id="rId20"/>
    <p:sldId id="402" r:id="rId21"/>
    <p:sldId id="452" r:id="rId22"/>
    <p:sldId id="453" r:id="rId23"/>
    <p:sldId id="406" r:id="rId24"/>
    <p:sldId id="454" r:id="rId25"/>
    <p:sldId id="455" r:id="rId26"/>
    <p:sldId id="456" r:id="rId27"/>
    <p:sldId id="411" r:id="rId28"/>
    <p:sldId id="457" r:id="rId29"/>
    <p:sldId id="458" r:id="rId30"/>
    <p:sldId id="440" r:id="rId31"/>
    <p:sldId id="435" r:id="rId32"/>
    <p:sldId id="472" r:id="rId33"/>
    <p:sldId id="460" r:id="rId34"/>
    <p:sldId id="471" r:id="rId35"/>
    <p:sldId id="417" r:id="rId36"/>
    <p:sldId id="470" r:id="rId37"/>
    <p:sldId id="449" r:id="rId38"/>
    <p:sldId id="428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5059371-A7B0-4E29-B732-55966FE1E17A}">
          <p14:sldIdLst>
            <p14:sldId id="274"/>
            <p14:sldId id="467"/>
            <p14:sldId id="276"/>
            <p14:sldId id="430"/>
          </p14:sldIdLst>
        </p14:section>
        <p14:section name="Course Objectives &amp; Program" id="{1D7DB5B2-FEBA-4A03-BB3F-FBCCFBE20E9D}">
          <p14:sldIdLst>
            <p14:sldId id="353"/>
            <p14:sldId id="395"/>
            <p14:sldId id="431"/>
          </p14:sldIdLst>
        </p14:section>
        <p14:section name="Tech Module Info" id="{9030E8B9-283F-4735-B101-65D0D9ED7845}">
          <p14:sldIdLst>
            <p14:sldId id="442"/>
            <p14:sldId id="465"/>
            <p14:sldId id="469"/>
            <p14:sldId id="444"/>
            <p14:sldId id="445"/>
          </p14:sldIdLst>
        </p14:section>
        <p14:section name="The Trainers Team" id="{4D1BA6BE-7686-4541-B7D1-CE185D5C3CC1}">
          <p14:sldIdLst>
            <p14:sldId id="397"/>
            <p14:sldId id="464"/>
            <p14:sldId id="463"/>
            <p14:sldId id="473"/>
          </p14:sldIdLst>
        </p14:section>
        <p14:section name="Duration, Languages, Technologies" id="{49BCA726-9D19-445F-9217-EE2F96054ECB}">
          <p14:sldIdLst>
            <p14:sldId id="402"/>
            <p14:sldId id="452"/>
            <p14:sldId id="453"/>
          </p14:sldIdLst>
        </p14:section>
        <p14:section name="Evaluation Criteria" id="{66895927-4F73-4BA3-AE50-6F637301CD21}">
          <p14:sldIdLst>
            <p14:sldId id="406"/>
            <p14:sldId id="454"/>
            <p14:sldId id="455"/>
            <p14:sldId id="456"/>
          </p14:sldIdLst>
        </p14:section>
        <p14:section name="Resources" id="{F41B811F-C0D2-4B9B-A097-DB4C97863FCF}">
          <p14:sldIdLst>
            <p14:sldId id="411"/>
            <p14:sldId id="457"/>
            <p14:sldId id="458"/>
            <p14:sldId id="440"/>
            <p14:sldId id="435"/>
            <p14:sldId id="472"/>
            <p14:sldId id="460"/>
            <p14:sldId id="471"/>
          </p14:sldIdLst>
        </p14:section>
        <p14:section name="Conclusion" id="{EB230912-34B4-4B96-80BC-216AF0177A94}">
          <p14:sldIdLst>
            <p14:sldId id="417"/>
            <p14:sldId id="470"/>
            <p14:sldId id="449"/>
            <p14:sldId id="4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00B0F0"/>
    <a:srgbClr val="F0A22E"/>
    <a:srgbClr val="603A14"/>
    <a:srgbClr val="E85C0E"/>
    <a:srgbClr val="BAB398"/>
    <a:srgbClr val="ADA485"/>
    <a:srgbClr val="C6C0AA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39" autoAdjust="0"/>
    <p:restoredTop sz="94533" autoAdjust="0"/>
  </p:normalViewPr>
  <p:slideViewPr>
    <p:cSldViewPr>
      <p:cViewPr varScale="1">
        <p:scale>
          <a:sx n="83" d="100"/>
          <a:sy n="83" d="100"/>
        </p:scale>
        <p:origin x="552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22-May-17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22-May-17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04347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770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70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900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940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989960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22-May-17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6520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22-May-17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0073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711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808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22-May-17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373711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22-May-17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8909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9995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45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9507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22-May-17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22-May-17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23297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22-May-17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73960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softuni.b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mihaylov.com/" TargetMode="External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www.telenor.bg/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18.png"/><Relationship Id="rId17" Type="http://schemas.openxmlformats.org/officeDocument/2006/relationships/hyperlink" Target="https://netpeak.net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jpeg"/><Relationship Id="rId3" Type="http://schemas.openxmlformats.org/officeDocument/2006/relationships/image" Target="../media/image55.jpeg"/><Relationship Id="rId7" Type="http://schemas.openxmlformats.org/officeDocument/2006/relationships/image" Target="../media/image59.png"/><Relationship Id="rId12" Type="http://schemas.openxmlformats.org/officeDocument/2006/relationships/hyperlink" Target="http://www.introprogramming.info/english-intro-csharp-book/" TargetMode="Externa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11" Type="http://schemas.openxmlformats.org/officeDocument/2006/relationships/image" Target="../media/image62.jpeg"/><Relationship Id="rId5" Type="http://schemas.openxmlformats.org/officeDocument/2006/relationships/image" Target="../media/image57.png"/><Relationship Id="rId10" Type="http://schemas.openxmlformats.org/officeDocument/2006/relationships/hyperlink" Target="http://www.introprogramming.info/intro-csharp-book/" TargetMode="External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fundamental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/categories/44/" TargetMode="External"/><Relationship Id="rId4" Type="http://schemas.openxmlformats.org/officeDocument/2006/relationships/image" Target="../media/image6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prog.fund.ext.may.2017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hyperlink" Target="http://www.facebook.com/SoftwareUniversity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6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en-us/downloads/download-visual-studio-vs.aspx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jpeg"/><Relationship Id="rId4" Type="http://schemas.openxmlformats.org/officeDocument/2006/relationships/hyperlink" Target="http://www.monodevelop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1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fundamentals" TargetMode="External"/><Relationship Id="rId7" Type="http://schemas.openxmlformats.org/officeDocument/2006/relationships/image" Target="../media/image1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16.png"/><Relationship Id="rId14" Type="http://schemas.openxmlformats.org/officeDocument/2006/relationships/hyperlink" Target="http://www.telenor.bg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9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8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37012" y="748462"/>
            <a:ext cx="7458541" cy="1689938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Programming Fundamentals</a:t>
            </a:r>
            <a:br>
              <a:rPr lang="en-US" dirty="0"/>
            </a:br>
            <a:r>
              <a:rPr lang="en-US" dirty="0"/>
              <a:t>(Extended)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170612" y="2577262"/>
            <a:ext cx="5324941" cy="699338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5"/>
              </a:rPr>
              <a:t>http://softuni.bg</a:t>
            </a:r>
            <a:endParaRPr lang="en-US" sz="1800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4" y="3810000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874515">
            <a:off x="4780414" y="3602069"/>
            <a:ext cx="2073516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</p:txBody>
      </p:sp>
      <p:pic>
        <p:nvPicPr>
          <p:cNvPr id="7" name="Picture 4" descr="Image result for c#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85012" y="3924034"/>
            <a:ext cx="4410541" cy="2230149"/>
          </a:xfrm>
          <a:prstGeom prst="roundRect">
            <a:avLst>
              <a:gd name="adj" fmla="val 68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softuni.org" title="Software University Foundation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821982" y="1752249"/>
            <a:ext cx="2175526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Technology Fundamentals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Programming Fundamentals 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Arrays, lists, dictionaries, LINQ, objects, files, strings, regular expressions, …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 Technologies</a:t>
            </a:r>
          </a:p>
          <a:p>
            <a:pPr lvl="2"/>
            <a:r>
              <a:rPr lang="en-US" dirty="0"/>
              <a:t>Get acquainted with the most popular technologies out today</a:t>
            </a:r>
          </a:p>
          <a:p>
            <a:pPr lvl="2"/>
            <a:r>
              <a:rPr lang="en-US" dirty="0"/>
              <a:t>PHP Web, JavaScript Web, Java Web, C# Web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Module Goals</a:t>
            </a:r>
          </a:p>
        </p:txBody>
      </p:sp>
    </p:spTree>
    <p:extLst>
      <p:ext uri="{BB962C8B-B14F-4D97-AF65-F5344CB8AC3E}">
        <p14:creationId xmlns:p14="http://schemas.microsoft.com/office/powerpoint/2010/main" val="176284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Tech Module (Extended) at SoftUni – Timeline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7922" y="2876045"/>
            <a:ext cx="2778486" cy="3524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Programming Fundamentals Extended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b="1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12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3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 credits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22-May-2017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20-Aug-2017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836130" y="2891872"/>
            <a:ext cx="2916329" cy="3500588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Software Technologies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team work project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12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October 2017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November 2017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995638" y="2891872"/>
            <a:ext cx="2689574" cy="3500588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Programming Fundamentals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7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</a:t>
            </a:r>
            <a:r>
              <a:rPr lang="en-US" sz="1800" dirty="0"/>
              <a:t>September 2017</a:t>
            </a:r>
            <a:endParaRPr lang="en-US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October</a:t>
            </a:r>
            <a:r>
              <a:rPr lang="en-US" sz="1800" b="1" i="1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2017</a:t>
            </a:r>
          </a:p>
        </p:txBody>
      </p:sp>
      <p:cxnSp>
        <p:nvCxnSpPr>
          <p:cNvPr id="71" name="Straight Connector 70"/>
          <p:cNvCxnSpPr>
            <a:cxnSpLocks/>
          </p:cNvCxnSpPr>
          <p:nvPr/>
        </p:nvCxnSpPr>
        <p:spPr>
          <a:xfrm>
            <a:off x="413786" y="2249541"/>
            <a:ext cx="508949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37651" y="1990563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306407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002512" y="2013792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240313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625058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3194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740227" y="202843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14241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0361612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351213" y="2876044"/>
            <a:ext cx="2042447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Programming Fundamentals 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First week of Sept-2017</a:t>
            </a:r>
            <a:endParaRPr lang="en-US" sz="2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574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22-May-2017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53377" y="1536180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Aug-2017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72512" y="1504890"/>
            <a:ext cx="1249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Sept-2017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340425" y="1504890"/>
            <a:ext cx="114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Oct-2017</a:t>
            </a:r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>
            <a:off x="5854988" y="2226312"/>
            <a:ext cx="6128509" cy="37872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/>
          </p:cNvCxnSpPr>
          <p:nvPr/>
        </p:nvCxnSpPr>
        <p:spPr>
          <a:xfrm>
            <a:off x="5393660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931604" y="2024943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0786887" y="1506907"/>
            <a:ext cx="1196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Nov-2017</a:t>
            </a:r>
          </a:p>
        </p:txBody>
      </p:sp>
    </p:spTree>
    <p:extLst>
      <p:ext uri="{BB962C8B-B14F-4D97-AF65-F5344CB8AC3E}">
        <p14:creationId xmlns:p14="http://schemas.microsoft.com/office/powerpoint/2010/main" val="44088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44" grpId="0" animBg="1"/>
      <p:bldP spid="48" grpId="0"/>
      <p:bldP spid="49" grpId="0"/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Professions @ SoftUni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7230" y="1219200"/>
            <a:ext cx="2101982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2600" dirty="0"/>
              <a:t>Programming</a:t>
            </a:r>
            <a:br>
              <a:rPr lang="en-US" sz="2600" dirty="0"/>
            </a:br>
            <a:r>
              <a:rPr lang="en-US" sz="2600" dirty="0"/>
              <a:t>Basics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230" y="3268564"/>
            <a:ext cx="2101982" cy="1173813"/>
          </a:xfrm>
          <a:prstGeom prst="roundRect">
            <a:avLst>
              <a:gd name="adj" fmla="val 7452"/>
            </a:avLst>
          </a:prstGeom>
          <a:solidFill>
            <a:srgbClr val="D3840F"/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2400" dirty="0"/>
              <a:t>Programming Fundamentals</a:t>
            </a:r>
            <a:br>
              <a:rPr lang="en-US" sz="2400" dirty="0"/>
            </a:br>
            <a:r>
              <a:rPr lang="en-US" sz="2400" dirty="0"/>
              <a:t>Extended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69810" y="3268564"/>
            <a:ext cx="1999608" cy="1173813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dirty="0"/>
              <a:t>Tech Module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77796" y="1447800"/>
            <a:ext cx="1167759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Fund.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77796" y="2735078"/>
            <a:ext cx="1167759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Fund.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49778" y="4022356"/>
            <a:ext cx="149925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MEAN</a:t>
            </a:r>
          </a:p>
          <a:p>
            <a:r>
              <a:rPr lang="en-US" dirty="0"/>
              <a:t>Stack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77796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Web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63524" y="4076491"/>
            <a:ext cx="161284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65772" y="1447800"/>
            <a:ext cx="99546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DB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65772" y="2735078"/>
            <a:ext cx="99546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DB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110092" y="1447800"/>
            <a:ext cx="10668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Web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10092" y="2735078"/>
            <a:ext cx="10668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Web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49778" y="5277224"/>
            <a:ext cx="149925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/>
              <a:t>Web</a:t>
            </a:r>
          </a:p>
          <a:p>
            <a:r>
              <a:rPr lang="en-US"/>
              <a:t>Basics</a:t>
            </a:r>
            <a:endParaRPr lang="en-US" dirty="0"/>
          </a:p>
        </p:txBody>
      </p:sp>
      <p:sp>
        <p:nvSpPr>
          <p:cNvPr id="21" name="Arrow: Down 20"/>
          <p:cNvSpPr/>
          <p:nvPr/>
        </p:nvSpPr>
        <p:spPr>
          <a:xfrm>
            <a:off x="1369882" y="2450769"/>
            <a:ext cx="336678" cy="6347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https://softuni.bg/trainings/courses</a:t>
            </a:r>
            <a:endParaRPr lang="en-US" dirty="0"/>
          </a:p>
        </p:txBody>
      </p:sp>
      <p:sp>
        <p:nvSpPr>
          <p:cNvPr id="25" name="Arrow: Bent 24"/>
          <p:cNvSpPr/>
          <p:nvPr/>
        </p:nvSpPr>
        <p:spPr>
          <a:xfrm>
            <a:off x="4102041" y="1708138"/>
            <a:ext cx="1297302" cy="1234583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9" name="Arrow: Right 28"/>
          <p:cNvSpPr/>
          <p:nvPr/>
        </p:nvSpPr>
        <p:spPr>
          <a:xfrm>
            <a:off x="6974180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Arrow: Right 29"/>
          <p:cNvSpPr/>
          <p:nvPr/>
        </p:nvSpPr>
        <p:spPr>
          <a:xfrm>
            <a:off x="8600028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Arrow: Right 30"/>
          <p:cNvSpPr/>
          <p:nvPr/>
        </p:nvSpPr>
        <p:spPr>
          <a:xfrm>
            <a:off x="6974180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Arrow: Right 31"/>
          <p:cNvSpPr/>
          <p:nvPr/>
        </p:nvSpPr>
        <p:spPr>
          <a:xfrm>
            <a:off x="8600028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Arrow: Right 32"/>
          <p:cNvSpPr/>
          <p:nvPr/>
        </p:nvSpPr>
        <p:spPr>
          <a:xfrm>
            <a:off x="7405732" y="4366300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5" name="Arrow: Right 34"/>
          <p:cNvSpPr/>
          <p:nvPr/>
        </p:nvSpPr>
        <p:spPr>
          <a:xfrm>
            <a:off x="7405732" y="562396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7" name="Arrow: Right 36"/>
          <p:cNvSpPr/>
          <p:nvPr/>
        </p:nvSpPr>
        <p:spPr>
          <a:xfrm>
            <a:off x="2660845" y="3744984"/>
            <a:ext cx="337332" cy="216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Arrow: Right 38"/>
          <p:cNvSpPr/>
          <p:nvPr/>
        </p:nvSpPr>
        <p:spPr>
          <a:xfrm rot="19926997">
            <a:off x="5180163" y="3352172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Arrow: Right 39"/>
          <p:cNvSpPr/>
          <p:nvPr/>
        </p:nvSpPr>
        <p:spPr>
          <a:xfrm rot="1386174">
            <a:off x="5206816" y="4052811"/>
            <a:ext cx="371272" cy="304800"/>
          </a:xfrm>
          <a:prstGeom prst="rightArrow">
            <a:avLst>
              <a:gd name="adj1" fmla="val 50000"/>
              <a:gd name="adj2" fmla="val 43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1" name="TextBox 40"/>
          <p:cNvSpPr txBox="1"/>
          <p:nvPr/>
        </p:nvSpPr>
        <p:spPr>
          <a:xfrm>
            <a:off x="10163524" y="5277224"/>
            <a:ext cx="161284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42" name="Arrow: Right 41"/>
          <p:cNvSpPr/>
          <p:nvPr/>
        </p:nvSpPr>
        <p:spPr>
          <a:xfrm>
            <a:off x="9643732" y="562116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https://softuni.bg/curriculum</a:t>
            </a:r>
            <a:endParaRPr lang="en-US" dirty="0"/>
          </a:p>
        </p:txBody>
      </p:sp>
      <p:sp>
        <p:nvSpPr>
          <p:cNvPr id="34" name="Arrow: Right 32"/>
          <p:cNvSpPr/>
          <p:nvPr/>
        </p:nvSpPr>
        <p:spPr>
          <a:xfrm>
            <a:off x="9634004" y="434988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6" name="TextBox 35"/>
          <p:cNvSpPr txBox="1"/>
          <p:nvPr/>
        </p:nvSpPr>
        <p:spPr>
          <a:xfrm>
            <a:off x="5687524" y="40223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825747" y="1447800"/>
            <a:ext cx="950621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44" name="Arrow: Right 43"/>
          <p:cNvSpPr/>
          <p:nvPr/>
        </p:nvSpPr>
        <p:spPr>
          <a:xfrm>
            <a:off x="10315684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5" name="TextBox 44"/>
          <p:cNvSpPr txBox="1"/>
          <p:nvPr/>
        </p:nvSpPr>
        <p:spPr>
          <a:xfrm>
            <a:off x="10825747" y="2742366"/>
            <a:ext cx="950621" cy="983730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46" name="Arrow: Right 45"/>
          <p:cNvSpPr/>
          <p:nvPr/>
        </p:nvSpPr>
        <p:spPr>
          <a:xfrm>
            <a:off x="10315684" y="3085473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9" name="Arrow: Bent 48"/>
          <p:cNvSpPr/>
          <p:nvPr/>
        </p:nvSpPr>
        <p:spPr>
          <a:xfrm flipV="1">
            <a:off x="4102041" y="4744073"/>
            <a:ext cx="1297302" cy="1234582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5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34" grpId="0" animBg="1"/>
      <p:bldP spid="36" grpId="0" animBg="1"/>
      <p:bldP spid="38" grpId="0" animBg="1"/>
      <p:bldP spid="44" grpId="0" animBg="1"/>
      <p:bldP spid="45" grpId="0" animBg="1"/>
      <p:bldP spid="46" grpId="0" animBg="1"/>
      <p:bldP spid="4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9404" y="1151124"/>
            <a:ext cx="7124208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Preslav Mihaylov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noProof="1"/>
              <a:t>Technical Trainer @ Software University</a:t>
            </a:r>
          </a:p>
          <a:p>
            <a:pPr lvl="1"/>
            <a:r>
              <a:rPr lang="en-US" noProof="1"/>
              <a:t>Top performing student from the Software University</a:t>
            </a:r>
          </a:p>
          <a:p>
            <a:pPr lvl="1"/>
            <a:r>
              <a:rPr lang="en-US" noProof="1"/>
              <a:t>Embedded Software Engineer</a:t>
            </a:r>
          </a:p>
          <a:p>
            <a:pPr lvl="1"/>
            <a:r>
              <a:rPr lang="en-US" noProof="1"/>
              <a:t>Web site &amp; blog: </a:t>
            </a:r>
            <a:r>
              <a:rPr lang="en-US" noProof="1">
                <a:hlinkClick r:id="rId2"/>
              </a:rPr>
              <a:t>www.</a:t>
            </a:r>
            <a:r>
              <a:rPr lang="en-US" noProof="1">
                <a:hlinkClick r:id="rId3"/>
              </a:rPr>
              <a:t>pmihaylov</a:t>
            </a:r>
            <a:r>
              <a:rPr lang="en-US" noProof="1">
                <a:hlinkClick r:id="rId2"/>
              </a:rPr>
              <a:t>.com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Trainers Team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1600200"/>
            <a:ext cx="3581400" cy="3581400"/>
          </a:xfrm>
          <a:prstGeom prst="roundRect">
            <a:avLst>
              <a:gd name="adj" fmla="val 1886"/>
            </a:avLst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717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6818399" cy="5570355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Vladimir Damyanovski</a:t>
            </a:r>
          </a:p>
          <a:p>
            <a:pPr lvl="1"/>
            <a:r>
              <a:rPr lang="en-US" noProof="1"/>
              <a:t>Junior Trainer @ SoftUni</a:t>
            </a:r>
          </a:p>
          <a:p>
            <a:pPr lvl="1"/>
            <a:r>
              <a:rPr lang="en-US" noProof="1"/>
              <a:t>Interested in programming and electronic music</a:t>
            </a:r>
          </a:p>
          <a:p>
            <a:pPr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Kalin Primov</a:t>
            </a:r>
          </a:p>
          <a:p>
            <a:pPr lvl="1"/>
            <a:r>
              <a:rPr lang="en-US" noProof="1"/>
              <a:t>Junior Trainer @ SoftUni</a:t>
            </a:r>
          </a:p>
          <a:p>
            <a:pPr lvl="1"/>
            <a:r>
              <a:rPr lang="en-US" noProof="1"/>
              <a:t>Interested in Java, C# and JavaScript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1028" name="Picture 4" descr="https://lh4.googleusercontent.com/aPighqjRif6_J7jYMt7vl-9ZRxfNqZWb9Z6hTOhJp8ys7wqiAE1c1mAkkCOG1LiU4W-9fzzmC7jgfpWFSmv3yawkiFsjTz_miNBmPMHWD60mPQsamLRdabvSOHwM__m1e0kyFnUK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866" y="1290132"/>
            <a:ext cx="2672292" cy="2672292"/>
          </a:xfrm>
          <a:prstGeom prst="roundRect">
            <a:avLst>
              <a:gd name="adj" fmla="val 9170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97" y="2895600"/>
            <a:ext cx="2172315" cy="3202687"/>
          </a:xfrm>
          <a:prstGeom prst="roundRect">
            <a:avLst>
              <a:gd name="adj" fmla="val 13958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31025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/>
              <a:t>Teaching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assistants</a:t>
            </a:r>
          </a:p>
          <a:p>
            <a:pPr lvl="1"/>
            <a:r>
              <a:rPr lang="en-US" dirty="0"/>
              <a:t>Scholarship top students from SoftUni</a:t>
            </a:r>
          </a:p>
          <a:p>
            <a:pPr lvl="1"/>
            <a:r>
              <a:rPr lang="en-US" dirty="0" err="1"/>
              <a:t>Yanitsa</a:t>
            </a:r>
            <a:r>
              <a:rPr lang="en-US" dirty="0"/>
              <a:t> </a:t>
            </a:r>
            <a:r>
              <a:rPr lang="en-US" dirty="0" err="1"/>
              <a:t>Valeva</a:t>
            </a:r>
            <a:r>
              <a:rPr lang="en-US" dirty="0"/>
              <a:t>, </a:t>
            </a:r>
            <a:r>
              <a:rPr lang="en-US" dirty="0" err="1"/>
              <a:t>Radoslav</a:t>
            </a:r>
            <a:r>
              <a:rPr lang="en-US" dirty="0"/>
              <a:t> </a:t>
            </a:r>
            <a:r>
              <a:rPr lang="en-US" dirty="0" err="1"/>
              <a:t>Evgeniev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Assistants</a:t>
            </a:r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429000"/>
            <a:ext cx="4953000" cy="278487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989" y="3429001"/>
            <a:ext cx="4915045" cy="278487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790" y="1190775"/>
            <a:ext cx="3477422" cy="198464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91222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4197278"/>
            <a:ext cx="11125200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z="4800" dirty="0"/>
              <a:t>Programming Fundamentals: More Details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/>
              <a:t>Duration, Languages, Technologies</a:t>
            </a:r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/>
              <a:t>Lectures: ~60 hours (onsite + videos)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Practical exercises (in class): ~100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Exam preparation: 3*4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Exam: 6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Schedule: May – August 201</a:t>
            </a:r>
            <a:r>
              <a:rPr lang="bg-BG" sz="3600" dirty="0"/>
              <a:t>7</a:t>
            </a:r>
            <a:endParaRPr lang="en-US" sz="3600" dirty="0"/>
          </a:p>
          <a:p>
            <a:pPr>
              <a:lnSpc>
                <a:spcPct val="120000"/>
              </a:lnSpc>
            </a:pPr>
            <a:r>
              <a:rPr lang="en-US" sz="3600" dirty="0"/>
              <a:t>Exam date: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20 August 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Duration – Programming Fundamentals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112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757" y="3698844"/>
            <a:ext cx="4307455" cy="239715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62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!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49844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413466" y="2495622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5908" r="-5908"/>
          <a:stretch/>
        </p:blipFill>
        <p:spPr>
          <a:xfrm>
            <a:off x="1196820" y="1066800"/>
            <a:ext cx="3578538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25003" r="-25003"/>
          <a:stretch/>
        </p:blipFill>
        <p:spPr>
          <a:xfrm>
            <a:off x="5017132" y="3935733"/>
            <a:ext cx="5974873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-705" r="-705"/>
          <a:stretch/>
        </p:blipFill>
        <p:spPr>
          <a:xfrm>
            <a:off x="1196819" y="5364556"/>
            <a:ext cx="59748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t="-66530" b="-59505"/>
          <a:stretch/>
        </p:blipFill>
        <p:spPr>
          <a:xfrm>
            <a:off x="1196819" y="2495622"/>
            <a:ext cx="5974873" cy="1240182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14709" r="-14709"/>
          <a:stretch/>
        </p:blipFill>
        <p:spPr>
          <a:xfrm>
            <a:off x="1196819" y="3935733"/>
            <a:ext cx="357853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3466" y="5364556"/>
            <a:ext cx="3578539" cy="122889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7"/>
          </p:cNvPr>
          <p:cNvPicPr>
            <a:picLocks noChangeAspect="1"/>
          </p:cNvPicPr>
          <p:nvPr/>
        </p:nvPicPr>
        <p:blipFill rotWithShape="1">
          <a:blip r:embed="rId18"/>
          <a:srcRect l="-9951" r="-9951"/>
          <a:stretch/>
        </p:blipFill>
        <p:spPr>
          <a:xfrm>
            <a:off x="5017133" y="1066800"/>
            <a:ext cx="5974872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880770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0940" y="3824103"/>
            <a:ext cx="8709872" cy="1568497"/>
          </a:xfrm>
        </p:spPr>
        <p:txBody>
          <a:bodyPr/>
          <a:lstStyle/>
          <a:p>
            <a:r>
              <a:rPr lang="en-US" dirty="0"/>
              <a:t>Programming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9012" y="3962400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 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(exercises)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up to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</a:t>
            </a:r>
            <a:b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(onsite students only)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activities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Scoring System for “Programming Fundamentals”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30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practical problems </a:t>
            </a:r>
            <a:r>
              <a:rPr lang="en-US" dirty="0"/>
              <a:t>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 lvl="2"/>
            <a:r>
              <a:rPr lang="en-US" dirty="0"/>
              <a:t>Simple arrays, lists, dictionaries, strings</a:t>
            </a:r>
          </a:p>
          <a:p>
            <a:pPr lvl="2"/>
            <a:r>
              <a:rPr lang="en-US" dirty="0"/>
              <a:t>Code in C# (Java, PHP, JS are also welcome)</a:t>
            </a:r>
          </a:p>
          <a:p>
            <a:pPr lvl="1"/>
            <a:r>
              <a:rPr lang="en-US" dirty="0"/>
              <a:t>Automated judge system</a:t>
            </a:r>
          </a:p>
          <a:p>
            <a:pPr lvl="2"/>
            <a:r>
              <a:rPr lang="en-US" dirty="0">
                <a:hlinkClick r:id="rId2"/>
              </a:rPr>
              <a:t>http://judge.softuni.bg</a:t>
            </a:r>
            <a:endParaRPr lang="en-US" dirty="0"/>
          </a:p>
          <a:p>
            <a:pPr lvl="1"/>
            <a:r>
              <a:rPr lang="en-US" dirty="0"/>
              <a:t>Solutions are evaluated for correctness only</a:t>
            </a:r>
          </a:p>
          <a:p>
            <a:pPr lvl="2"/>
            <a:r>
              <a:rPr lang="en-US" dirty="0"/>
              <a:t>Code quality is still not measured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Fundamentals Exam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09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8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Programming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every day!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lecture</a:t>
            </a:r>
            <a:r>
              <a:rPr lang="en-US" dirty="0"/>
              <a:t> is followed by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6 days </a:t>
            </a:r>
            <a:r>
              <a:rPr lang="en-US" dirty="0"/>
              <a:t>after each lecture</a:t>
            </a:r>
          </a:p>
          <a:p>
            <a:r>
              <a:rPr lang="en-US" dirty="0"/>
              <a:t>Submission through our online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426" y="2743200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93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72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90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7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61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0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134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612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4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9183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95959" y="3904296"/>
            <a:ext cx="1629532" cy="2305754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5959" y="1150616"/>
            <a:ext cx="1629532" cy="2319369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Register</a:t>
            </a:r>
            <a:r>
              <a:rPr lang="en-US" dirty="0"/>
              <a:t>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Check-in</a:t>
            </a:r>
            <a:r>
              <a:rPr lang="en-US" dirty="0"/>
              <a:t> at the reception every time</a:t>
            </a:r>
            <a:br>
              <a:rPr lang="en-US" dirty="0"/>
            </a:br>
            <a:r>
              <a:rPr lang="en-US" dirty="0"/>
              <a:t>when you come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visits</a:t>
            </a:r>
            <a:r>
              <a:rPr lang="en-US" dirty="0"/>
              <a:t>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558394"/>
            <a:ext cx="2286000" cy="2286001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86" y="3983074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90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Programming Fundamentals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812" y="1924966"/>
            <a:ext cx="11125202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https://softuni.bg/courses/programming-fundamentals/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75812" y="3227514"/>
            <a:ext cx="18898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https://softuni.bg/forum/categories/44/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11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62" y="3626170"/>
            <a:ext cx="9310501" cy="282822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24302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Programming Fundamentals Extended May 2017 Facebook Group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https://www.facebook.com/groups/prog.fund.ext.may.2017/</a:t>
            </a:r>
            <a:endParaRPr lang="en-US" dirty="0"/>
          </a:p>
          <a:p>
            <a:pPr lvl="1"/>
            <a:r>
              <a:rPr lang="en-US" dirty="0"/>
              <a:t>Post questions, problem solutions, tips and tricks,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Discussion is very encouraged!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Facebook Group</a:t>
            </a:r>
            <a:endParaRPr lang="bg-BG" dirty="0"/>
          </a:p>
        </p:txBody>
      </p:sp>
      <p:pic>
        <p:nvPicPr>
          <p:cNvPr id="9" name="Picture 4" descr="http://www.facebook.com/SoftwareUniversity" title="Software University @ Facebook">
            <a:hlinkClick r:id="rId4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938820">
            <a:off x="9772437" y="3742704"/>
            <a:ext cx="1003954" cy="1017562"/>
          </a:xfrm>
          <a:prstGeom prst="rect">
            <a:avLst/>
          </a:prstGeom>
          <a:noFill/>
          <a:effectLst>
            <a:outerShdw blurRad="50800" dist="38100" dir="2700000" sx="105000" sy="105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696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10553797" cy="1110780"/>
          </a:xfrm>
        </p:spPr>
        <p:txBody>
          <a:bodyPr>
            <a:normAutofit/>
          </a:bodyPr>
          <a:lstStyle/>
          <a:p>
            <a:r>
              <a:rPr lang="en-US" sz="3900" dirty="0"/>
              <a:t>Programming Fundamentals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2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4412" y="1223121"/>
            <a:ext cx="9422823" cy="38892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/>
              <a:t>Partial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textbook </a:t>
            </a:r>
            <a:r>
              <a:rPr lang="en-US" dirty="0"/>
              <a:t>for the course:</a:t>
            </a:r>
          </a:p>
          <a:p>
            <a:pPr marL="533400" lvl="1" indent="-266700"/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/>
              <a:t>", by Svetlin Nakov &amp; Co., 2013, ISBN 9789544007737</a:t>
            </a:r>
          </a:p>
          <a:p>
            <a:pPr marL="533400" lvl="1" indent="-266700">
              <a:spcBef>
                <a:spcPts val="1200"/>
              </a:spcBef>
            </a:pPr>
            <a:r>
              <a:rPr lang="en-US" dirty="0"/>
              <a:t>English and Bulgarian versions (as PDF, </a:t>
            </a:r>
            <a:r>
              <a:rPr lang="en-US" noProof="1"/>
              <a:t>ePub</a:t>
            </a:r>
            <a:r>
              <a:rPr lang="en-US" dirty="0"/>
              <a:t>, …)</a:t>
            </a:r>
          </a:p>
          <a:p>
            <a:pPr marL="533400" lvl="1" indent="-266700"/>
            <a:r>
              <a:rPr lang="en-US" dirty="0"/>
              <a:t>Freely downloadable from: </a:t>
            </a: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marL="533400" lvl="1" indent="-266700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C# Fundamentals Textbook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48032" y="5301000"/>
            <a:ext cx="11692022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C# Programming courses @ SoftUni.bg partially follows the book</a:t>
            </a: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Programming Fundamentals </a:t>
            </a:r>
            <a:r>
              <a:rPr lang="en-US" sz="3000" dirty="0">
                <a:sym typeface="Wingdings" pitchFamily="2" charset="2"/>
              </a:rPr>
              <a:t> chapters 2, 3, 7, 9, 11, 13, 14, 16, 18, 22</a:t>
            </a:r>
            <a:endParaRPr lang="bg-BG" sz="3000" dirty="0">
              <a:sym typeface="Wingdings" pitchFamily="2" charset="2"/>
            </a:endParaRP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endParaRPr lang="en-US" sz="30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25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Course Objectives</a:t>
            </a:r>
            <a:endParaRPr lang="bg-BG" dirty="0"/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Course Program</a:t>
            </a:r>
            <a:endParaRPr lang="bg-BG" dirty="0"/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022" y="1624512"/>
            <a:ext cx="3429001" cy="4421449"/>
          </a:xfrm>
          <a:prstGeom prst="rect">
            <a:avLst/>
          </a:prstGeom>
        </p:spPr>
      </p:pic>
      <p:pic>
        <p:nvPicPr>
          <p:cNvPr id="2050" name="Picture 2" descr="Image result for c#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3674235"/>
            <a:ext cx="2470548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674" y="990600"/>
            <a:ext cx="2219136" cy="221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2" y="3404869"/>
            <a:ext cx="5525487" cy="287210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</a:t>
            </a:r>
            <a:r>
              <a:rPr lang="en-US" dirty="0"/>
              <a:t>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  <a:r>
              <a:rPr lang="bg-BG" dirty="0"/>
              <a:t> </a:t>
            </a:r>
            <a:r>
              <a:rPr lang="en-US" dirty="0"/>
              <a:t>or Mac or Linux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2017</a:t>
            </a:r>
            <a:r>
              <a:rPr lang="en-US" dirty="0"/>
              <a:t> (a free version of VS 2017)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Older versions are acceptable</a:t>
            </a:r>
            <a:r>
              <a:rPr lang="bg-BG" dirty="0"/>
              <a:t>, </a:t>
            </a:r>
            <a:r>
              <a:rPr lang="en-US" dirty="0"/>
              <a:t>but not recommended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Alternative: </a:t>
            </a:r>
            <a:r>
              <a:rPr lang="en-US" noProof="1">
                <a:hlinkClick r:id="rId4"/>
              </a:rPr>
              <a:t>MonoDevelop</a:t>
            </a:r>
            <a:r>
              <a:rPr lang="en-US" noProof="1"/>
              <a:t> (for Linux / old Windows)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Software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114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612" y="4143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15068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</a:t>
            </a:r>
          </a:p>
          <a:p>
            <a:pPr lvl="1"/>
            <a:r>
              <a:rPr lang="en-US" dirty="0"/>
              <a:t>Data types, methods, debugging, </a:t>
            </a:r>
            <a:br>
              <a:rPr lang="en-US" dirty="0"/>
            </a:br>
            <a:r>
              <a:rPr lang="en-US" dirty="0"/>
              <a:t>arrays and lists, dictionaries, objects, </a:t>
            </a:r>
            <a:br>
              <a:rPr lang="en-US" dirty="0"/>
            </a:br>
            <a:r>
              <a:rPr lang="en-US" dirty="0"/>
              <a:t>strings and much more</a:t>
            </a:r>
          </a:p>
          <a:p>
            <a:pPr>
              <a:spcBef>
                <a:spcPts val="1200"/>
              </a:spcBef>
            </a:pPr>
            <a:r>
              <a:rPr lang="en-US" dirty="0"/>
              <a:t>Practical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dirty="0"/>
              <a:t>4 problems for 6 hours</a:t>
            </a:r>
          </a:p>
          <a:p>
            <a:pPr>
              <a:spcBef>
                <a:spcPts val="1200"/>
              </a:spcBef>
            </a:pPr>
            <a:r>
              <a:rPr lang="en-US" dirty="0"/>
              <a:t>Learning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/>
            <a:r>
              <a:rPr lang="en-US" dirty="0"/>
              <a:t>Slides, videos, software, books,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389400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learn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217" y="4778758"/>
            <a:ext cx="1460406" cy="146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programming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4778758"/>
            <a:ext cx="1469642" cy="146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exam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3075599"/>
            <a:ext cx="1553899" cy="155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Fundamentals – Course Intro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571139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719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softuni.org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 (SoftUni)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914400"/>
            <a:ext cx="1701050" cy="1570200"/>
          </a:xfrm>
          <a:prstGeom prst="roundRect">
            <a:avLst>
              <a:gd name="adj" fmla="val 785"/>
            </a:avLst>
          </a:prstGeom>
          <a:ln w="12700">
            <a:solidFill>
              <a:srgbClr val="00B0F0">
                <a:alpha val="50196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4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8656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6324" y="31453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extended-softuni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938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2" y="4639207"/>
            <a:ext cx="113538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Programming Fundamentals - Extended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625176" y="5450050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817586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Course Introduction </a:t>
            </a:r>
            <a:r>
              <a:rPr lang="en-US" sz="2800" dirty="0"/>
              <a:t>– Course Program, Trainers, Exams, Resources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C# Intro and Basic Syntax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C# Conditional Statements and Loops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Data Types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800" dirty="0"/>
              <a:t>Numeral Types and Type Conversion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Methods and Debugging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Finding and Fixing Bugs in Programs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Simple Array Processing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Lists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Processing Variable Length Sequences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Array and List Algorithms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Fundamentals – Course Program</a:t>
            </a:r>
          </a:p>
        </p:txBody>
      </p:sp>
      <p:pic>
        <p:nvPicPr>
          <p:cNvPr id="1028" name="Picture 4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15" y="5487155"/>
            <a:ext cx="1524000" cy="8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c#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5715" y="5494630"/>
            <a:ext cx="1549028" cy="85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623" y="2057400"/>
            <a:ext cx="1995227" cy="199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rmAutofit fontScale="92500" lnSpcReduction="20000"/>
          </a:bodyPr>
          <a:lstStyle/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Dictionaries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/>
              <a:t>– Associative Arrays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Advanced Dictionaries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Multi-Dictionaries, Nested Dictionaries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Lambda and LINQ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Collections and Queries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Objects and Simple Classes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Using Objects and Classes, and Defining Them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Files, Directories, Exceptions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Working With the File System and </a:t>
            </a:r>
            <a:b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Handling Exceptions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Strings and Text Processing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Processing and Manipulating Text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Modern Text Processing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15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Exam Preparation </a:t>
            </a:r>
            <a:r>
              <a:rPr lang="en-US" sz="2800" dirty="0"/>
              <a:t>– Practical Exam Problems (3 times)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15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Practical Exam</a:t>
            </a:r>
            <a:r>
              <a:rPr lang="en-US" sz="2800" dirty="0"/>
              <a:t> – 4 Problems for 6 Hours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715597" cy="1110780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Programming Fundamentals – Course Program (2)</a:t>
            </a:r>
          </a:p>
        </p:txBody>
      </p:sp>
      <p:pic>
        <p:nvPicPr>
          <p:cNvPr id="1028" name="Picture 4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15" y="5487155"/>
            <a:ext cx="1524000" cy="8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c#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5715" y="5494630"/>
            <a:ext cx="1549028" cy="85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4168" y="1370352"/>
            <a:ext cx="1499044" cy="149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2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0402" y="4803598"/>
            <a:ext cx="8938472" cy="820600"/>
          </a:xfrm>
        </p:spPr>
        <p:txBody>
          <a:bodyPr/>
          <a:lstStyle/>
          <a:p>
            <a:r>
              <a:rPr lang="en-US" dirty="0"/>
              <a:t>Tech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47064" y="5757966"/>
            <a:ext cx="10605148" cy="692873"/>
          </a:xfrm>
        </p:spPr>
        <p:txBody>
          <a:bodyPr/>
          <a:lstStyle/>
          <a:p>
            <a:r>
              <a:rPr lang="en-US" dirty="0"/>
              <a:t>4 Months Technology Fundamentals Training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692" y="1032697"/>
            <a:ext cx="6733893" cy="346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47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580399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Programming Fundamentals – Extended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months </a:t>
            </a:r>
            <a:r>
              <a:rPr lang="en-US" dirty="0"/>
              <a:t>programming fundamentals training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 times weekly</a:t>
            </a:r>
            <a:r>
              <a:rPr lang="en-US" dirty="0"/>
              <a:t>, lots of live coding and exercises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Module Goals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024" y="1295400"/>
            <a:ext cx="1828800" cy="2009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688" y="2537021"/>
            <a:ext cx="2026924" cy="20269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962" y="4114800"/>
            <a:ext cx="2026924" cy="202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1284</Words>
  <Application>Microsoft Office PowerPoint</Application>
  <PresentationFormat>Custom</PresentationFormat>
  <Paragraphs>285</Paragraphs>
  <Slides>35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Consolas</vt:lpstr>
      <vt:lpstr>Wingdings</vt:lpstr>
      <vt:lpstr>Wingdings 2</vt:lpstr>
      <vt:lpstr>SoftUni 16x9</vt:lpstr>
      <vt:lpstr>2_SoftUni 16x9</vt:lpstr>
      <vt:lpstr>3_SoftUni 16x9</vt:lpstr>
      <vt:lpstr>Programming Fundamentals (Extended)</vt:lpstr>
      <vt:lpstr>SoftUni Diamond Partners</vt:lpstr>
      <vt:lpstr>Table of Contents</vt:lpstr>
      <vt:lpstr>Questions</vt:lpstr>
      <vt:lpstr>Programming Fundamentals - Extended</vt:lpstr>
      <vt:lpstr>Programming Fundamentals – Course Program</vt:lpstr>
      <vt:lpstr>Programming Fundamentals – Course Program (2)</vt:lpstr>
      <vt:lpstr>Tech Module @ SoftUni</vt:lpstr>
      <vt:lpstr>Tech Module Goals</vt:lpstr>
      <vt:lpstr>Tech Module Goals</vt:lpstr>
      <vt:lpstr>Tech Module (Extended) at SoftUni – Timeline</vt:lpstr>
      <vt:lpstr>Professions @ SoftUni</vt:lpstr>
      <vt:lpstr>The Trainers Team</vt:lpstr>
      <vt:lpstr>Trainers Team</vt:lpstr>
      <vt:lpstr>Trainers Team</vt:lpstr>
      <vt:lpstr>Teaching Assistants</vt:lpstr>
      <vt:lpstr>Programming Fundamentals: More Details </vt:lpstr>
      <vt:lpstr>Training Duration – Programming Fundamentals</vt:lpstr>
      <vt:lpstr>Why English?</vt:lpstr>
      <vt:lpstr>Programming Fundamentals</vt:lpstr>
      <vt:lpstr>Scoring System for “Programming Fundamentals”</vt:lpstr>
      <vt:lpstr>Programming Fundamentals Exam</vt:lpstr>
      <vt:lpstr>Homework Assignments</vt:lpstr>
      <vt:lpstr>Resources</vt:lpstr>
      <vt:lpstr>Your RFID Chip</vt:lpstr>
      <vt:lpstr>Course Web Site &amp; Forums</vt:lpstr>
      <vt:lpstr>Facebook Group</vt:lpstr>
      <vt:lpstr>Programming Fundamentals Slides and Videos</vt:lpstr>
      <vt:lpstr>The Free C# Fundamentals Textbook</vt:lpstr>
      <vt:lpstr>Software University Learning System (SULS)</vt:lpstr>
      <vt:lpstr>Required Software</vt:lpstr>
      <vt:lpstr>Summary</vt:lpstr>
      <vt:lpstr>Programming Fundamentals – Course Intro</vt:lpstr>
      <vt:lpstr>License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 (Extended): Course Introduction</dc:title>
  <dc:subject>Programming Fundamentals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2017-05-22T10:03:59Z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